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8242A-A400-22B1-F308-C7F14A789A83}" v="33" dt="2026-05-30T17:00:22.208"/>
    <p1510:client id="{81879164-A25A-079E-48D1-99A10693280C}" v="93" dt="2026-05-30T16:58:06.753"/>
    <p1510:client id="{BB6E8FF8-278B-9913-3B20-0E8194488077}" v="125" dt="2026-05-30T16:52:59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Материнсая 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010833"/>
            <a:ext cx="5096934" cy="416613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И как ее улучшить 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EACD897-F07C-B332-43A4-1EC012BE48B9}"/>
              </a:ext>
            </a:extLst>
          </p:cNvPr>
          <p:cNvSpPr txBox="1">
            <a:spLocks/>
          </p:cNvSpPr>
          <p:nvPr/>
        </p:nvSpPr>
        <p:spPr>
          <a:xfrm>
            <a:off x="6256866" y="5433029"/>
            <a:ext cx="5103736" cy="74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Карнилова Даниила Евгеньевича </a:t>
            </a:r>
            <a:br>
              <a:rPr lang="en-US" sz="2000"/>
            </a:br>
            <a:r>
              <a:rPr lang="en-US" sz="2000"/>
              <a:t>Группы ИСП241/9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9A1068-4698-C961-2EE6-C38E759C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77" y="1552492"/>
            <a:ext cx="4554988" cy="33421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Почему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ПК в 2026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году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до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сих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пор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притворяется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компьютером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из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1980-х?</a:t>
            </a:r>
            <a:endParaRPr lang="en-US" sz="20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Скрытые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минусы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актуальных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платформ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Как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отказ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от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обратной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совместимости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сделает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железо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лучше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круг, колес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4FB1F93-5215-B8C7-C8D1-00259EED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125"/>
          <a:stretch>
            <a:fillRect/>
          </a:stretch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AE1AF96-E7CC-F800-96D9-0A6C3FA5A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76" r="1" b="1"/>
          <a:stretch>
            <a:fillRect/>
          </a:stretch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062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омпьютер, ноутбук, Компьютерное железо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3B0AD9-EC4D-9B1E-4B96-4E47EE2A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769" b="909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FDDA-B3A6-E4CA-E9EA-516A1D56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Что замедляет пк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D10A7-34B2-DBB2-0EA5-0A5B26BE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1700">
              <a:solidFill>
                <a:schemeClr val="bg1"/>
              </a:solidFill>
            </a:endParaRPr>
          </a:p>
          <a:p>
            <a:pPr lvl="1"/>
            <a:r>
              <a:rPr lang="ru-RU" sz="1700" b="1">
                <a:solidFill>
                  <a:schemeClr val="bg1"/>
                </a:solidFill>
                <a:ea typeface="+mn-lt"/>
                <a:cs typeface="+mn-lt"/>
              </a:rPr>
              <a:t>CSM (Legacy mode):</a:t>
            </a:r>
            <a:r>
              <a:rPr lang="ru-RU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700">
                <a:solidFill>
                  <a:schemeClr val="bg1"/>
                </a:solidFill>
                <a:ea typeface="+mn-lt"/>
                <a:cs typeface="+mn-lt"/>
              </a:rPr>
              <a:t>Искусственное замедление старта ради 16-битных систем.</a:t>
            </a:r>
            <a:endParaRPr lang="ru-RU" sz="1700">
              <a:solidFill>
                <a:schemeClr val="bg1"/>
              </a:solidFill>
            </a:endParaRPr>
          </a:p>
          <a:p>
            <a:pPr lvl="1"/>
            <a:r>
              <a:rPr lang="ru-RU" sz="1700" b="1">
                <a:solidFill>
                  <a:schemeClr val="bg1"/>
                </a:solidFill>
                <a:ea typeface="+mn-lt"/>
                <a:cs typeface="+mn-lt"/>
              </a:rPr>
              <a:t>Контроллеры Super I/O:</a:t>
            </a:r>
            <a:r>
              <a:rPr lang="ru-RU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700">
                <a:solidFill>
                  <a:schemeClr val="bg1"/>
                </a:solidFill>
                <a:ea typeface="+mn-lt"/>
                <a:cs typeface="+mn-lt"/>
              </a:rPr>
              <a:t>Лишний кремний на плате для поддержки мертвых портов.</a:t>
            </a:r>
            <a:endParaRPr lang="ru-RU">
              <a:solidFill>
                <a:schemeClr val="bg1"/>
              </a:solidFill>
            </a:endParaRPr>
          </a:p>
          <a:p>
            <a:pPr lvl="1"/>
            <a:r>
              <a:rPr lang="ru-RU" sz="1700" b="1">
                <a:solidFill>
                  <a:schemeClr val="bg1"/>
                </a:solidFill>
                <a:ea typeface="+mn-lt"/>
                <a:cs typeface="+mn-lt"/>
              </a:rPr>
              <a:t>SATA III (6 Гбит/с):</a:t>
            </a:r>
            <a:r>
              <a:rPr lang="ru-RU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700">
                <a:solidFill>
                  <a:schemeClr val="bg1"/>
                </a:solidFill>
                <a:ea typeface="+mn-lt"/>
                <a:cs typeface="+mn-lt"/>
              </a:rPr>
              <a:t>Ограничение скорости накопителей до 600 МБ/с.</a:t>
            </a:r>
            <a:endParaRPr lang="ru-RU" sz="1700">
              <a:solidFill>
                <a:schemeClr val="bg1"/>
              </a:solidFill>
            </a:endParaRPr>
          </a:p>
          <a:p>
            <a:endParaRPr lang="ru-RU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76760-61D5-9C0A-3376-541DCD54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Сравнение скоростей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80ED9E-CE1F-8DF6-BC4E-A99EFD0AA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52291"/>
              </p:ext>
            </p:extLst>
          </p:nvPr>
        </p:nvGraphicFramePr>
        <p:xfrm>
          <a:off x="1392238" y="1943708"/>
          <a:ext cx="9407527" cy="378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544">
                  <a:extLst>
                    <a:ext uri="{9D8B030D-6E8A-4147-A177-3AD203B41FA5}">
                      <a16:colId xmlns:a16="http://schemas.microsoft.com/office/drawing/2014/main" val="1448164455"/>
                    </a:ext>
                  </a:extLst>
                </a:gridCol>
                <a:gridCol w="2465121">
                  <a:extLst>
                    <a:ext uri="{9D8B030D-6E8A-4147-A177-3AD203B41FA5}">
                      <a16:colId xmlns:a16="http://schemas.microsoft.com/office/drawing/2014/main" val="1389602427"/>
                    </a:ext>
                  </a:extLst>
                </a:gridCol>
                <a:gridCol w="2503033">
                  <a:extLst>
                    <a:ext uri="{9D8B030D-6E8A-4147-A177-3AD203B41FA5}">
                      <a16:colId xmlns:a16="http://schemas.microsoft.com/office/drawing/2014/main" val="578882586"/>
                    </a:ext>
                  </a:extLst>
                </a:gridCol>
                <a:gridCol w="2157829">
                  <a:extLst>
                    <a:ext uri="{9D8B030D-6E8A-4147-A177-3AD203B41FA5}">
                      <a16:colId xmlns:a16="http://schemas.microsoft.com/office/drawing/2014/main" val="3844962813"/>
                    </a:ext>
                  </a:extLst>
                </a:gridCol>
              </a:tblGrid>
              <a:tr h="8505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Параметр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SATA III (Устаревший)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PCIe 4.0 / 5.0 (Современный)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В сколько раз быстрее?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extLst>
                  <a:ext uri="{0D108BD9-81ED-4DB2-BD59-A6C34878D82A}">
                    <a16:rowId xmlns:a16="http://schemas.microsoft.com/office/drawing/2014/main" val="1372639536"/>
                  </a:ext>
                </a:extLst>
              </a:tr>
              <a:tr h="5440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Макс. скорость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lang="ru-RU" sz="1400" b="1" i="0" u="none" strike="noStrike" noProof="0">
                          <a:latin typeface="Times New Roman"/>
                          <a:cs typeface="Times New Roman"/>
                        </a:rPr>
                        <a:t>0.6 </a:t>
                      </a:r>
                      <a:r>
                        <a:rPr lang="ru-RU" sz="1400" b="0" i="0" u="none" strike="noStrike" noProof="0">
                          <a:latin typeface="Times New Roman"/>
                          <a:cs typeface="Times New Roman"/>
                        </a:rPr>
                        <a:t>ГБ/с</a:t>
                      </a:r>
                      <a:endParaRPr lang="ru-RU" sz="2300" b="0" i="0" u="none" strike="noStrike" noProof="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500" b="0" i="0" u="none" strike="noStrike" noProof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lang="ru-RU" sz="1500" b="1" i="0" u="none" strike="noStrike" noProof="0">
                          <a:latin typeface="Times New Roman"/>
                          <a:cs typeface="Times New Roman"/>
                        </a:rPr>
                        <a:t>7.5</a:t>
                      </a:r>
                      <a:r>
                        <a:rPr lang="ru-RU" sz="2500" b="0" i="0" u="none" strike="noStrike" noProof="0">
                          <a:latin typeface="Times New Roman"/>
                          <a:cs typeface="Times New Roman"/>
                        </a:rPr>
                        <a:t> до </a:t>
                      </a:r>
                      <a:r>
                        <a:rPr lang="ru-RU" sz="1500" b="1" i="0" u="none" strike="noStrike" noProof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ru-RU" sz="1500" b="0" i="0" u="none" strike="noStrike" noProof="0">
                          <a:latin typeface="Times New Roman"/>
                          <a:cs typeface="Times New Roman"/>
                        </a:rPr>
                        <a:t>+ ГБ/с</a:t>
                      </a:r>
                      <a:endParaRPr lang="ru-RU" sz="1500" b="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400" b="0" i="0" u="none" strike="noStrike" noProof="0">
                          <a:latin typeface="Times New Roman"/>
                          <a:cs typeface="Times New Roman"/>
                        </a:rPr>
                        <a:t>12 – 23 раза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extLst>
                  <a:ext uri="{0D108BD9-81ED-4DB2-BD59-A6C34878D82A}">
                    <a16:rowId xmlns:a16="http://schemas.microsoft.com/office/drawing/2014/main" val="509423922"/>
                  </a:ext>
                </a:extLst>
              </a:tr>
              <a:tr h="11953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Кабели и место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Нужны 2 кабеля, занимает много места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Вставляется прямо в плату (M.2)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Место вообще не тратится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extLst>
                  <a:ext uri="{0D108BD9-81ED-4DB2-BD59-A6C34878D82A}">
                    <a16:rowId xmlns:a16="http://schemas.microsoft.com/office/drawing/2014/main" val="2775904785"/>
                  </a:ext>
                </a:extLst>
              </a:tr>
              <a:tr h="11953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Влияние на плату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Забирает ценные линии у чипсета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Напрямую использует мощь процессора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300" b="0" i="0" u="none" strike="noStrike" noProof="0">
                          <a:latin typeface="Times New Roman"/>
                          <a:cs typeface="Times New Roman"/>
                        </a:rPr>
                        <a:t>Идеально для архитектуры</a:t>
                      </a:r>
                      <a:endParaRPr lang="ru-RU" sz="2300">
                        <a:latin typeface="Times New Roman"/>
                        <a:cs typeface="Times New Roman"/>
                      </a:endParaRPr>
                    </a:p>
                  </a:txBody>
                  <a:tcPr marL="114935" marR="114935" marT="57468" marB="57468"/>
                </a:tc>
                <a:extLst>
                  <a:ext uri="{0D108BD9-81ED-4DB2-BD59-A6C34878D82A}">
                    <a16:rowId xmlns:a16="http://schemas.microsoft.com/office/drawing/2014/main" val="178747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4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B1D0-F74C-9C5F-FDB8-A4542729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внимание</a:t>
            </a:r>
          </a:p>
        </p:txBody>
      </p:sp>
      <p:sp>
        <p:nvSpPr>
          <p:cNvPr id="15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704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Материнсая плата</vt:lpstr>
      <vt:lpstr>Презентация PowerPoint</vt:lpstr>
      <vt:lpstr>Что замедляет пк</vt:lpstr>
      <vt:lpstr>Сравнение скоростей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76</cp:revision>
  <dcterms:created xsi:type="dcterms:W3CDTF">2026-05-30T16:35:21Z</dcterms:created>
  <dcterms:modified xsi:type="dcterms:W3CDTF">2026-05-30T17:13:51Z</dcterms:modified>
</cp:coreProperties>
</file>